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6" r:id="rId6"/>
    <p:sldId id="267" r:id="rId7"/>
    <p:sldId id="261" r:id="rId8"/>
    <p:sldId id="268" r:id="rId9"/>
    <p:sldId id="262" r:id="rId10"/>
    <p:sldId id="269" r:id="rId11"/>
    <p:sldId id="270" r:id="rId12"/>
    <p:sldId id="271" r:id="rId13"/>
    <p:sldId id="263" r:id="rId14"/>
    <p:sldId id="272" r:id="rId15"/>
    <p:sldId id="273" r:id="rId16"/>
    <p:sldId id="264" r:id="rId17"/>
    <p:sldId id="274" r:id="rId18"/>
    <p:sldId id="275" r:id="rId19"/>
    <p:sldId id="265" r:id="rId20"/>
    <p:sldId id="276" r:id="rId21"/>
    <p:sldId id="277" r:id="rId22"/>
    <p:sldId id="260" r:id="rId2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A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41" autoAdjust="0"/>
  </p:normalViewPr>
  <p:slideViewPr>
    <p:cSldViewPr>
      <p:cViewPr varScale="1">
        <p:scale>
          <a:sx n="54" d="100"/>
          <a:sy n="54" d="100"/>
        </p:scale>
        <p:origin x="-1752" y="-7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840110" cy="465455"/>
          </a:xfrm>
          <a:prstGeom prst="rect">
            <a:avLst/>
          </a:prstGeom>
        </p:spPr>
        <p:txBody>
          <a:bodyPr vert="horz" lIns="93497" tIns="46749" rIns="93497" bIns="46749" rtlCol="0"/>
          <a:lstStyle>
            <a:lvl1pPr algn="l">
              <a:defRPr sz="1200"/>
            </a:lvl1pPr>
          </a:lstStyle>
          <a:p>
            <a:r>
              <a:rPr lang="en-US" sz="1800" dirty="0">
                <a:latin typeface="Bernard MT Condensed" pitchFamily="18" charset="0"/>
              </a:rPr>
              <a:t>What Can the Righteous Do? (Psalm 11)</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June 30, 2013 AM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2589164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33E752E9-3FDE-4901-A82C-ED86E42E872E}" type="datetimeFigureOut">
              <a:rPr lang="en-US" smtClean="0"/>
              <a:t>8/6/2013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9A440F4F-1725-457E-A23A-FB98372A43AD}" type="slidenum">
              <a:rPr lang="en-US" smtClean="0"/>
              <a:t>‹#›</a:t>
            </a:fld>
            <a:endParaRPr lang="en-US"/>
          </a:p>
        </p:txBody>
      </p:sp>
    </p:spTree>
    <p:extLst>
      <p:ext uri="{BB962C8B-B14F-4D97-AF65-F5344CB8AC3E}">
        <p14:creationId xmlns:p14="http://schemas.microsoft.com/office/powerpoint/2010/main" val="385211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Sermon</a:t>
            </a:r>
            <a:r>
              <a:rPr lang="en-US" baseline="0" dirty="0" smtClean="0"/>
              <a:t> based upon an article written by Joe Price, appearing in The Spirit’s Sword (6/30/2013)</a:t>
            </a:r>
          </a:p>
          <a:p>
            <a:r>
              <a:rPr lang="en-US" baseline="0" dirty="0" smtClean="0"/>
              <a:t>Preached at West Side, on June 30, 2013 AM</a:t>
            </a:r>
          </a:p>
          <a:p>
            <a:r>
              <a:rPr lang="en-US" baseline="0" dirty="0" smtClean="0"/>
              <a:t>Print Slides: 1-3,19,22</a:t>
            </a:r>
            <a:endParaRPr lang="en-US" dirty="0"/>
          </a:p>
        </p:txBody>
      </p:sp>
      <p:sp>
        <p:nvSpPr>
          <p:cNvPr id="4" name="Slide Number Placeholder 3"/>
          <p:cNvSpPr>
            <a:spLocks noGrp="1"/>
          </p:cNvSpPr>
          <p:nvPr>
            <p:ph type="sldNum" sz="quarter" idx="10"/>
          </p:nvPr>
        </p:nvSpPr>
        <p:spPr/>
        <p:txBody>
          <a:bodyPr/>
          <a:lstStyle/>
          <a:p>
            <a:fld id="{9A440F4F-1725-457E-A23A-FB98372A43AD}" type="slidenum">
              <a:rPr lang="en-US" smtClean="0"/>
              <a:t>1</a:t>
            </a:fld>
            <a:endParaRPr lang="en-US"/>
          </a:p>
        </p:txBody>
      </p:sp>
    </p:spTree>
    <p:extLst>
      <p:ext uri="{BB962C8B-B14F-4D97-AF65-F5344CB8AC3E}">
        <p14:creationId xmlns:p14="http://schemas.microsoft.com/office/powerpoint/2010/main" val="255456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00"/>
                </a:solidFill>
                <a:latin typeface="Bernard MT Condensed"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D67A5FC-96D9-4D49-874B-CDA22E697706}"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58566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7A5FC-96D9-4D49-874B-CDA22E697706}"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158279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7A5FC-96D9-4D49-874B-CDA22E697706}"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62478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7A5FC-96D9-4D49-874B-CDA22E697706}"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178505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7A5FC-96D9-4D49-874B-CDA22E697706}"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182512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7A5FC-96D9-4D49-874B-CDA22E697706}"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208458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7A5FC-96D9-4D49-874B-CDA22E697706}" type="datetimeFigureOut">
              <a:rPr lang="en-US" smtClean="0"/>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84461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7A5FC-96D9-4D49-874B-CDA22E697706}" type="datetimeFigureOut">
              <a:rPr lang="en-US" smtClean="0"/>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52909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7A5FC-96D9-4D49-874B-CDA22E697706}" type="datetimeFigureOut">
              <a:rPr lang="en-US" smtClean="0"/>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7765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7A5FC-96D9-4D49-874B-CDA22E697706}"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55984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7A5FC-96D9-4D49-874B-CDA22E697706}"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407612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WatercolorSponge/>
                    </a14:imgEffect>
                    <a14:imgEffect>
                      <a14:sharpenSoften amount="-100000"/>
                    </a14:imgEffect>
                    <a14:imgEffect>
                      <a14:brightnessContrast bright="-48000" contrast="8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7A5FC-96D9-4D49-874B-CDA22E697706}" type="datetimeFigureOut">
              <a:rPr lang="en-US" smtClean="0"/>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2E235-8AE6-4B66-A287-763CCA9860CA}" type="slidenum">
              <a:rPr lang="en-US" smtClean="0"/>
              <a:t>‹#›</a:t>
            </a:fld>
            <a:endParaRPr lang="en-US"/>
          </a:p>
        </p:txBody>
      </p:sp>
    </p:spTree>
    <p:extLst>
      <p:ext uri="{BB962C8B-B14F-4D97-AF65-F5344CB8AC3E}">
        <p14:creationId xmlns:p14="http://schemas.microsoft.com/office/powerpoint/2010/main" val="326776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19200"/>
          </a:xfrm>
        </p:spPr>
        <p:txBody>
          <a:bodyPr/>
          <a:lstStyle/>
          <a:p>
            <a:r>
              <a:rPr lang="en-US" dirty="0" smtClean="0"/>
              <a:t>What Can the Righteous Do?</a:t>
            </a:r>
            <a:endParaRPr lang="en-US" dirty="0"/>
          </a:p>
        </p:txBody>
      </p:sp>
      <p:sp>
        <p:nvSpPr>
          <p:cNvPr id="3" name="Subtitle 2"/>
          <p:cNvSpPr>
            <a:spLocks noGrp="1"/>
          </p:cNvSpPr>
          <p:nvPr>
            <p:ph type="subTitle" idx="1"/>
          </p:nvPr>
        </p:nvSpPr>
        <p:spPr>
          <a:xfrm>
            <a:off x="533400" y="1524000"/>
            <a:ext cx="8001000" cy="5105400"/>
          </a:xfrm>
        </p:spPr>
        <p:txBody>
          <a:bodyPr>
            <a:normAutofit/>
          </a:bodyPr>
          <a:lstStyle/>
          <a:p>
            <a:r>
              <a:rPr lang="en-US" sz="3000" dirty="0" smtClean="0"/>
              <a:t>In the </a:t>
            </a:r>
            <a:r>
              <a:rPr lang="en-US" sz="3000" cap="small" dirty="0" smtClean="0">
                <a:effectLst/>
              </a:rPr>
              <a:t>Lord</a:t>
            </a:r>
            <a:r>
              <a:rPr lang="en-US" sz="3000" dirty="0" smtClean="0"/>
              <a:t> I put my trust;</a:t>
            </a:r>
            <a:br>
              <a:rPr lang="en-US" sz="3000" dirty="0" smtClean="0"/>
            </a:br>
            <a:r>
              <a:rPr lang="en-US" sz="3000" dirty="0" smtClean="0"/>
              <a:t>How can you say to my soul,</a:t>
            </a:r>
            <a:br>
              <a:rPr lang="en-US" sz="3000" dirty="0" smtClean="0"/>
            </a:br>
            <a:r>
              <a:rPr lang="en-US" sz="3000" dirty="0" smtClean="0"/>
              <a:t>“Flee </a:t>
            </a:r>
            <a:r>
              <a:rPr lang="en-US" sz="3000" i="1" dirty="0" smtClean="0"/>
              <a:t>as</a:t>
            </a:r>
            <a:r>
              <a:rPr lang="en-US" sz="3000" dirty="0" smtClean="0"/>
              <a:t> a bird to your mountain”?</a:t>
            </a:r>
            <a:br>
              <a:rPr lang="en-US" sz="3000" dirty="0" smtClean="0"/>
            </a:br>
            <a:r>
              <a:rPr lang="en-US" sz="3000" baseline="30000" dirty="0" smtClean="0"/>
              <a:t>2 </a:t>
            </a:r>
            <a:r>
              <a:rPr lang="en-US" sz="3000" dirty="0" smtClean="0"/>
              <a:t>For look! The wicked bend </a:t>
            </a:r>
            <a:r>
              <a:rPr lang="en-US" sz="3000" i="1" dirty="0" smtClean="0"/>
              <a:t>their</a:t>
            </a:r>
            <a:r>
              <a:rPr lang="en-US" sz="3000" dirty="0" smtClean="0"/>
              <a:t> bow,</a:t>
            </a:r>
            <a:br>
              <a:rPr lang="en-US" sz="3000" dirty="0" smtClean="0"/>
            </a:br>
            <a:r>
              <a:rPr lang="en-US" sz="3000" dirty="0" smtClean="0"/>
              <a:t>They make ready their arrow on the string,</a:t>
            </a:r>
            <a:br>
              <a:rPr lang="en-US" sz="3000" dirty="0" smtClean="0"/>
            </a:br>
            <a:r>
              <a:rPr lang="en-US" sz="3000" dirty="0" smtClean="0"/>
              <a:t>That they may shoot secretly</a:t>
            </a:r>
            <a:br>
              <a:rPr lang="en-US" sz="3000" dirty="0" smtClean="0"/>
            </a:br>
            <a:r>
              <a:rPr lang="en-US" sz="3000" dirty="0" smtClean="0"/>
              <a:t>at the upright in heart.</a:t>
            </a:r>
            <a:br>
              <a:rPr lang="en-US" sz="3000" dirty="0" smtClean="0"/>
            </a:br>
            <a:r>
              <a:rPr lang="en-US" sz="3000" baseline="30000" dirty="0" smtClean="0"/>
              <a:t>3 </a:t>
            </a:r>
            <a:r>
              <a:rPr lang="en-US" sz="3000" dirty="0" smtClean="0">
                <a:solidFill>
                  <a:srgbClr val="FFFF00"/>
                </a:solidFill>
              </a:rPr>
              <a:t>If the foundations are destroyed,</a:t>
            </a:r>
            <a:br>
              <a:rPr lang="en-US" sz="3000" dirty="0" smtClean="0">
                <a:solidFill>
                  <a:srgbClr val="FFFF00"/>
                </a:solidFill>
              </a:rPr>
            </a:br>
            <a:r>
              <a:rPr lang="en-US" sz="3000" dirty="0" smtClean="0">
                <a:solidFill>
                  <a:srgbClr val="FFFF00"/>
                </a:solidFill>
              </a:rPr>
              <a:t>What can the righteous do?</a:t>
            </a:r>
          </a:p>
          <a:p>
            <a:endParaRPr lang="en-US" sz="800" dirty="0" smtClean="0">
              <a:solidFill>
                <a:srgbClr val="FFFF00"/>
              </a:solidFill>
            </a:endParaRPr>
          </a:p>
          <a:p>
            <a:pPr algn="r"/>
            <a:r>
              <a:rPr lang="en-US" sz="3000" dirty="0" smtClean="0"/>
              <a:t>(Psalm 11:1-3)</a:t>
            </a:r>
            <a:endParaRPr lang="en-US" sz="3000" dirty="0"/>
          </a:p>
        </p:txBody>
      </p:sp>
    </p:spTree>
    <p:extLst>
      <p:ext uri="{BB962C8B-B14F-4D97-AF65-F5344CB8AC3E}">
        <p14:creationId xmlns:p14="http://schemas.microsoft.com/office/powerpoint/2010/main" val="745206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Psalm 37:1-2</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solidFill>
                  <a:srgbClr val="FFFF00"/>
                </a:solidFill>
              </a:rPr>
              <a:t>Do not fret because of evildoers</a:t>
            </a:r>
            <a:r>
              <a:rPr lang="en-US" dirty="0"/>
              <a:t>,</a:t>
            </a:r>
            <a:br>
              <a:rPr lang="en-US" dirty="0"/>
            </a:br>
            <a:r>
              <a:rPr lang="en-US" dirty="0"/>
              <a:t>Nor be envious of the workers of </a:t>
            </a:r>
            <a:r>
              <a:rPr lang="en-US" dirty="0" smtClean="0"/>
              <a:t>                   iniquity.  </a:t>
            </a:r>
            <a:r>
              <a:rPr lang="en-US" baseline="30000" dirty="0" smtClean="0"/>
              <a:t>2</a:t>
            </a:r>
            <a:r>
              <a:rPr lang="en-US" baseline="30000" dirty="0"/>
              <a:t> </a:t>
            </a:r>
            <a:r>
              <a:rPr lang="en-US" dirty="0"/>
              <a:t>For they shall soon be cut down like the grass</a:t>
            </a:r>
            <a:r>
              <a:rPr lang="en-US" dirty="0" smtClean="0"/>
              <a:t>, And </a:t>
            </a:r>
            <a:r>
              <a:rPr lang="en-US" dirty="0"/>
              <a:t>wither as the green herb</a:t>
            </a:r>
            <a:r>
              <a:rPr lang="en-US" dirty="0" smtClean="0"/>
              <a:t>.</a:t>
            </a:r>
          </a:p>
          <a:p>
            <a:pPr marL="0" indent="280988">
              <a:buNone/>
            </a:pPr>
            <a:endParaRPr lang="en-US" dirty="0"/>
          </a:p>
          <a:p>
            <a:pPr marL="0" indent="280988">
              <a:buNone/>
            </a:pPr>
            <a:r>
              <a:rPr lang="en-US" dirty="0" smtClean="0"/>
              <a:t>Fret – (</a:t>
            </a:r>
            <a:r>
              <a:rPr lang="en-US" dirty="0" err="1" smtClean="0"/>
              <a:t>châr</a:t>
            </a:r>
            <a:r>
              <a:rPr lang="en-US" dirty="0" err="1"/>
              <a:t>â</a:t>
            </a:r>
            <a:r>
              <a:rPr lang="en-US" dirty="0" smtClean="0"/>
              <a:t>, </a:t>
            </a:r>
            <a:r>
              <a:rPr lang="en-US" i="1" dirty="0" err="1" smtClean="0"/>
              <a:t>khaw</a:t>
            </a:r>
            <a:r>
              <a:rPr lang="en-US" i="1" dirty="0" smtClean="0"/>
              <a:t>-raw’</a:t>
            </a:r>
            <a:r>
              <a:rPr lang="en-US" dirty="0" smtClean="0"/>
              <a:t>) </a:t>
            </a:r>
            <a:r>
              <a:rPr lang="en-US" dirty="0"/>
              <a:t>to </a:t>
            </a:r>
            <a:r>
              <a:rPr lang="en-US" i="1" dirty="0"/>
              <a:t>glow</a:t>
            </a:r>
            <a:r>
              <a:rPr lang="en-US" dirty="0"/>
              <a:t> or grow warm; figuratively (usually) to </a:t>
            </a:r>
            <a:r>
              <a:rPr lang="en-US" i="1" dirty="0"/>
              <a:t>blaze</a:t>
            </a:r>
            <a:r>
              <a:rPr lang="en-US" dirty="0"/>
              <a:t> up, of anger, zeal, jealousy: - be angry, burn, be </a:t>
            </a:r>
            <a:r>
              <a:rPr lang="en-US" dirty="0" smtClean="0"/>
              <a:t>displeased (Strong)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Ecclesiastes 7:9</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t>Do not hasten in your spirit to be </a:t>
            </a:r>
            <a:r>
              <a:rPr lang="en-US" dirty="0" smtClean="0"/>
              <a:t>               angry, For </a:t>
            </a:r>
            <a:r>
              <a:rPr lang="en-US" dirty="0">
                <a:solidFill>
                  <a:srgbClr val="FFFF00"/>
                </a:solidFill>
              </a:rPr>
              <a:t>anger rests in the </a:t>
            </a:r>
            <a:r>
              <a:rPr lang="en-US" dirty="0" smtClean="0">
                <a:solidFill>
                  <a:srgbClr val="FFFF00"/>
                </a:solidFill>
              </a:rPr>
              <a:t>                              bosom </a:t>
            </a:r>
            <a:r>
              <a:rPr lang="en-US" dirty="0">
                <a:solidFill>
                  <a:srgbClr val="FFFF00"/>
                </a:solidFill>
              </a:rPr>
              <a:t>of fools</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Romans 12:18-19</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t>If it is possible, as much as </a:t>
            </a:r>
            <a:r>
              <a:rPr lang="en-US" dirty="0" smtClean="0"/>
              <a:t>depends                 </a:t>
            </a:r>
            <a:r>
              <a:rPr lang="en-US" dirty="0"/>
              <a:t>on you, live peaceably with all men. </a:t>
            </a:r>
            <a:r>
              <a:rPr lang="en-US" dirty="0" smtClean="0"/>
              <a:t>                 </a:t>
            </a:r>
            <a:r>
              <a:rPr lang="en-US" baseline="30000" dirty="0" smtClean="0"/>
              <a:t>19</a:t>
            </a:r>
            <a:r>
              <a:rPr lang="en-US" baseline="30000" dirty="0"/>
              <a:t> </a:t>
            </a:r>
            <a:r>
              <a:rPr lang="en-US" dirty="0">
                <a:solidFill>
                  <a:srgbClr val="FFFF00"/>
                </a:solidFill>
              </a:rPr>
              <a:t>Beloved, do not avenge yourselves, but </a:t>
            </a:r>
            <a:r>
              <a:rPr lang="en-US" i="1" dirty="0">
                <a:solidFill>
                  <a:srgbClr val="FFFF00"/>
                </a:solidFill>
              </a:rPr>
              <a:t>rather</a:t>
            </a:r>
            <a:r>
              <a:rPr lang="en-US" dirty="0">
                <a:solidFill>
                  <a:srgbClr val="FFFF00"/>
                </a:solidFill>
              </a:rPr>
              <a:t> give place to wrath</a:t>
            </a:r>
            <a:r>
              <a:rPr lang="en-US" dirty="0"/>
              <a:t>; for it is written, “Vengeance </a:t>
            </a:r>
            <a:r>
              <a:rPr lang="en-US" i="1" dirty="0"/>
              <a:t>is</a:t>
            </a:r>
            <a:r>
              <a:rPr lang="en-US" dirty="0"/>
              <a:t> Mine, I will repay</a:t>
            </a:r>
            <a:r>
              <a:rPr lang="en-US" dirty="0" smtClean="0"/>
              <a:t>,” says </a:t>
            </a:r>
            <a:r>
              <a:rPr lang="en-US" dirty="0"/>
              <a:t>the Lord.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What Can the Righteous Do?</a:t>
            </a:r>
            <a:endParaRPr lang="en-US" dirty="0"/>
          </a:p>
        </p:txBody>
      </p:sp>
      <p:sp>
        <p:nvSpPr>
          <p:cNvPr id="3" name="Content Placeholder 2"/>
          <p:cNvSpPr>
            <a:spLocks noGrp="1"/>
          </p:cNvSpPr>
          <p:nvPr>
            <p:ph idx="1"/>
          </p:nvPr>
        </p:nvSpPr>
        <p:spPr>
          <a:xfrm>
            <a:off x="304800" y="990600"/>
            <a:ext cx="8534400" cy="3657600"/>
          </a:xfrm>
        </p:spPr>
        <p:txBody>
          <a:bodyPr>
            <a:normAutofit lnSpcReduction="10000"/>
          </a:bodyPr>
          <a:lstStyle/>
          <a:p>
            <a:r>
              <a:rPr lang="en-US" b="1" dirty="0" smtClean="0"/>
              <a:t>Continue to keep faith in God</a:t>
            </a:r>
            <a:r>
              <a:rPr lang="en-US" b="1" dirty="0" smtClean="0">
                <a:solidFill>
                  <a:srgbClr val="FFFF00"/>
                </a:solidFill>
              </a:rPr>
              <a:t>                      </a:t>
            </a:r>
            <a:r>
              <a:rPr lang="en-US" dirty="0" smtClean="0">
                <a:solidFill>
                  <a:srgbClr val="FFFF00"/>
                </a:solidFill>
              </a:rPr>
              <a:t>(Matthew 6:13; Romans 8:37-39)</a:t>
            </a:r>
          </a:p>
          <a:p>
            <a:r>
              <a:rPr lang="en-US" b="1" dirty="0" smtClean="0"/>
              <a:t>Continue to pray </a:t>
            </a:r>
            <a:r>
              <a:rPr lang="en-US" dirty="0" smtClean="0">
                <a:solidFill>
                  <a:srgbClr val="FFFF00"/>
                </a:solidFill>
              </a:rPr>
              <a:t>(Acts 4:24,29-30)</a:t>
            </a:r>
          </a:p>
          <a:p>
            <a:r>
              <a:rPr lang="en-US" b="1" dirty="0" smtClean="0"/>
              <a:t>Be careful not to be consumed by anger    </a:t>
            </a:r>
            <a:r>
              <a:rPr lang="en-US" dirty="0" smtClean="0">
                <a:solidFill>
                  <a:srgbClr val="FFFF00"/>
                </a:solidFill>
              </a:rPr>
              <a:t>(Psalm 37:1; Ecclesiastes 7:9; Romans 12:18-19)</a:t>
            </a:r>
          </a:p>
          <a:p>
            <a:r>
              <a:rPr lang="en-US" b="1" dirty="0" smtClean="0"/>
              <a:t>Overcome evil with good                               </a:t>
            </a:r>
            <a:r>
              <a:rPr lang="en-US" dirty="0" smtClean="0">
                <a:solidFill>
                  <a:srgbClr val="FFFF00"/>
                </a:solidFill>
              </a:rPr>
              <a:t>(Romans 12:17,20-21; 1 Peter 2:21-23)</a:t>
            </a:r>
          </a:p>
        </p:txBody>
      </p:sp>
    </p:spTree>
    <p:extLst>
      <p:ext uri="{BB962C8B-B14F-4D97-AF65-F5344CB8AC3E}">
        <p14:creationId xmlns:p14="http://schemas.microsoft.com/office/powerpoint/2010/main" val="607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Romans 12:17, 20-21</a:t>
            </a:r>
            <a:endParaRPr lang="en-US" dirty="0"/>
          </a:p>
        </p:txBody>
      </p:sp>
      <p:sp>
        <p:nvSpPr>
          <p:cNvPr id="3" name="Content Placeholder 2"/>
          <p:cNvSpPr>
            <a:spLocks noGrp="1"/>
          </p:cNvSpPr>
          <p:nvPr>
            <p:ph idx="1"/>
          </p:nvPr>
        </p:nvSpPr>
        <p:spPr>
          <a:xfrm>
            <a:off x="457200" y="1066800"/>
            <a:ext cx="8229600" cy="5334000"/>
          </a:xfrm>
        </p:spPr>
        <p:txBody>
          <a:bodyPr>
            <a:normAutofit/>
          </a:bodyPr>
          <a:lstStyle/>
          <a:p>
            <a:pPr marL="0" indent="228600">
              <a:buNone/>
            </a:pPr>
            <a:r>
              <a:rPr lang="en-US" baseline="30000" dirty="0"/>
              <a:t>17 </a:t>
            </a:r>
            <a:r>
              <a:rPr lang="en-US" dirty="0">
                <a:solidFill>
                  <a:srgbClr val="FFFF00"/>
                </a:solidFill>
              </a:rPr>
              <a:t>Repay no one evil for </a:t>
            </a:r>
            <a:r>
              <a:rPr lang="en-US" dirty="0" smtClean="0">
                <a:solidFill>
                  <a:srgbClr val="FFFF00"/>
                </a:solidFill>
              </a:rPr>
              <a:t>evil</a:t>
            </a:r>
            <a:r>
              <a:rPr lang="en-US" dirty="0" smtClean="0"/>
              <a:t>…</a:t>
            </a:r>
          </a:p>
          <a:p>
            <a:pPr marL="0" indent="228600">
              <a:buNone/>
            </a:pPr>
            <a:endParaRPr lang="en-US" sz="1800" dirty="0" smtClean="0"/>
          </a:p>
          <a:p>
            <a:pPr marL="0" indent="228600">
              <a:buNone/>
            </a:pPr>
            <a:r>
              <a:rPr lang="en-US" dirty="0" smtClean="0"/>
              <a:t>… </a:t>
            </a:r>
            <a:r>
              <a:rPr lang="en-US" baseline="30000" dirty="0" smtClean="0"/>
              <a:t>20</a:t>
            </a:r>
            <a:r>
              <a:rPr lang="en-US" baseline="30000" dirty="0"/>
              <a:t> </a:t>
            </a:r>
            <a:r>
              <a:rPr lang="en-US" dirty="0" smtClean="0"/>
              <a:t>Therefore “</a:t>
            </a:r>
            <a:r>
              <a:rPr lang="en-US" dirty="0"/>
              <a:t>If your enemy is hungry, feed him</a:t>
            </a:r>
            <a:r>
              <a:rPr lang="en-US" dirty="0" smtClean="0"/>
              <a:t>; If </a:t>
            </a:r>
            <a:r>
              <a:rPr lang="en-US" dirty="0"/>
              <a:t>he is thirsty, give him a drink</a:t>
            </a:r>
            <a:r>
              <a:rPr lang="en-US" dirty="0" smtClean="0"/>
              <a:t>; For </a:t>
            </a:r>
            <a:r>
              <a:rPr lang="en-US" dirty="0"/>
              <a:t>in so doing you will heap coals of fire on his head</a:t>
            </a:r>
            <a:r>
              <a:rPr lang="en-US" dirty="0" smtClean="0"/>
              <a:t>.”</a:t>
            </a:r>
            <a:r>
              <a:rPr lang="en-US" baseline="30000" dirty="0"/>
              <a:t> </a:t>
            </a:r>
            <a:r>
              <a:rPr lang="en-US" baseline="30000" dirty="0" smtClean="0"/>
              <a:t>21</a:t>
            </a:r>
            <a:r>
              <a:rPr lang="en-US" baseline="30000" dirty="0"/>
              <a:t> </a:t>
            </a:r>
            <a:r>
              <a:rPr lang="en-US" dirty="0">
                <a:solidFill>
                  <a:srgbClr val="FFFF00"/>
                </a:solidFill>
              </a:rPr>
              <a:t>Do not be overcome by evil, but overcome evil with good</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1 Peter 2:21-23</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t>For to this you were called, because </a:t>
            </a:r>
            <a:r>
              <a:rPr lang="en-US" dirty="0" smtClean="0"/>
              <a:t>              Christ </a:t>
            </a:r>
            <a:r>
              <a:rPr lang="en-US" dirty="0"/>
              <a:t>also suffered for </a:t>
            </a:r>
            <a:r>
              <a:rPr lang="en-US" dirty="0" smtClean="0"/>
              <a:t>us, </a:t>
            </a:r>
            <a:r>
              <a:rPr lang="en-US" dirty="0">
                <a:solidFill>
                  <a:srgbClr val="FFFF00"/>
                </a:solidFill>
              </a:rPr>
              <a:t>leaving </a:t>
            </a:r>
            <a:r>
              <a:rPr lang="en-US" dirty="0" smtClean="0">
                <a:solidFill>
                  <a:srgbClr val="FFFF00"/>
                </a:solidFill>
              </a:rPr>
              <a:t>us </a:t>
            </a:r>
            <a:r>
              <a:rPr lang="en-US" dirty="0">
                <a:solidFill>
                  <a:srgbClr val="FFFF00"/>
                </a:solidFill>
              </a:rPr>
              <a:t>an example, that you should follow His steps</a:t>
            </a:r>
            <a:r>
              <a:rPr lang="en-US" dirty="0" smtClean="0"/>
              <a:t>:  </a:t>
            </a:r>
            <a:r>
              <a:rPr lang="en-US" baseline="30000" dirty="0" smtClean="0"/>
              <a:t>22</a:t>
            </a:r>
            <a:r>
              <a:rPr lang="en-US" baseline="30000" dirty="0"/>
              <a:t> </a:t>
            </a:r>
            <a:r>
              <a:rPr lang="en-US" dirty="0"/>
              <a:t>“Who committed no sin</a:t>
            </a:r>
            <a:r>
              <a:rPr lang="en-US" dirty="0" smtClean="0"/>
              <a:t>, Nor </a:t>
            </a:r>
            <a:r>
              <a:rPr lang="en-US" dirty="0"/>
              <a:t>was deceit found in His mouth”; </a:t>
            </a:r>
            <a:r>
              <a:rPr lang="en-US" baseline="30000" dirty="0" smtClean="0"/>
              <a:t> 23</a:t>
            </a:r>
            <a:r>
              <a:rPr lang="en-US" baseline="30000" dirty="0"/>
              <a:t> </a:t>
            </a:r>
            <a:r>
              <a:rPr lang="en-US" dirty="0"/>
              <a:t>who, </a:t>
            </a:r>
            <a:r>
              <a:rPr lang="en-US" dirty="0">
                <a:solidFill>
                  <a:srgbClr val="FFFF00"/>
                </a:solidFill>
              </a:rPr>
              <a:t>when He was reviled, did not revile in return; when He suffered, He did not threaten</a:t>
            </a:r>
            <a:r>
              <a:rPr lang="en-US" dirty="0"/>
              <a:t>, but committed </a:t>
            </a:r>
            <a:r>
              <a:rPr lang="en-US" i="1" dirty="0"/>
              <a:t>Himself</a:t>
            </a:r>
            <a:r>
              <a:rPr lang="en-US" dirty="0"/>
              <a:t> to Him who judges </a:t>
            </a:r>
            <a:r>
              <a:rPr lang="en-US" dirty="0" smtClean="0"/>
              <a:t>righteously.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What Can the Righteous Do?</a:t>
            </a:r>
            <a:endParaRPr lang="en-US" dirty="0"/>
          </a:p>
        </p:txBody>
      </p:sp>
      <p:sp>
        <p:nvSpPr>
          <p:cNvPr id="3" name="Content Placeholder 2"/>
          <p:cNvSpPr>
            <a:spLocks noGrp="1"/>
          </p:cNvSpPr>
          <p:nvPr>
            <p:ph idx="1"/>
          </p:nvPr>
        </p:nvSpPr>
        <p:spPr>
          <a:xfrm>
            <a:off x="304800" y="990600"/>
            <a:ext cx="8534400" cy="4724400"/>
          </a:xfrm>
        </p:spPr>
        <p:txBody>
          <a:bodyPr>
            <a:normAutofit lnSpcReduction="10000"/>
          </a:bodyPr>
          <a:lstStyle/>
          <a:p>
            <a:r>
              <a:rPr lang="en-US" b="1" dirty="0" smtClean="0"/>
              <a:t>Continue to keep faith in God</a:t>
            </a:r>
            <a:r>
              <a:rPr lang="en-US" b="1" dirty="0" smtClean="0">
                <a:solidFill>
                  <a:srgbClr val="FFFF00"/>
                </a:solidFill>
              </a:rPr>
              <a:t>                      </a:t>
            </a:r>
            <a:r>
              <a:rPr lang="en-US" dirty="0" smtClean="0">
                <a:solidFill>
                  <a:srgbClr val="FFFF00"/>
                </a:solidFill>
              </a:rPr>
              <a:t>(Matthew 6:13; Romans 8:37-39)</a:t>
            </a:r>
          </a:p>
          <a:p>
            <a:r>
              <a:rPr lang="en-US" b="1" dirty="0" smtClean="0"/>
              <a:t>Continue to pray </a:t>
            </a:r>
            <a:r>
              <a:rPr lang="en-US" dirty="0" smtClean="0">
                <a:solidFill>
                  <a:srgbClr val="FFFF00"/>
                </a:solidFill>
              </a:rPr>
              <a:t>(Acts 4:24,29-30)</a:t>
            </a:r>
          </a:p>
          <a:p>
            <a:r>
              <a:rPr lang="en-US" b="1" dirty="0" smtClean="0"/>
              <a:t>Be careful not to be consumed by anger    </a:t>
            </a:r>
            <a:r>
              <a:rPr lang="en-US" dirty="0" smtClean="0">
                <a:solidFill>
                  <a:srgbClr val="FFFF00"/>
                </a:solidFill>
              </a:rPr>
              <a:t>(Psalm 37:1; Ecclesiastes 7:9; Romans 12:18-19)</a:t>
            </a:r>
          </a:p>
          <a:p>
            <a:r>
              <a:rPr lang="en-US" b="1" dirty="0" smtClean="0"/>
              <a:t>Overcome evil with good                               </a:t>
            </a:r>
            <a:r>
              <a:rPr lang="en-US" dirty="0" smtClean="0">
                <a:solidFill>
                  <a:srgbClr val="FFFF00"/>
                </a:solidFill>
              </a:rPr>
              <a:t>(Romans 12:17,20-21; 1 Peter 2:21-23)</a:t>
            </a:r>
          </a:p>
          <a:p>
            <a:r>
              <a:rPr lang="en-US" b="1" dirty="0" smtClean="0"/>
              <a:t>Remember they are living for heaven </a:t>
            </a:r>
            <a:r>
              <a:rPr lang="en-US" dirty="0" smtClean="0">
                <a:solidFill>
                  <a:srgbClr val="FFFF00"/>
                </a:solidFill>
              </a:rPr>
              <a:t>(Philippians 3:17, 20-21; 1 Peter 2:11-12)</a:t>
            </a:r>
          </a:p>
        </p:txBody>
      </p:sp>
    </p:spTree>
    <p:extLst>
      <p:ext uri="{BB962C8B-B14F-4D97-AF65-F5344CB8AC3E}">
        <p14:creationId xmlns:p14="http://schemas.microsoft.com/office/powerpoint/2010/main" val="607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Philippians 3:17, 20-21</a:t>
            </a:r>
            <a:endParaRPr lang="en-US" dirty="0"/>
          </a:p>
        </p:txBody>
      </p:sp>
      <p:sp>
        <p:nvSpPr>
          <p:cNvPr id="3" name="Content Placeholder 2"/>
          <p:cNvSpPr>
            <a:spLocks noGrp="1"/>
          </p:cNvSpPr>
          <p:nvPr>
            <p:ph idx="1"/>
          </p:nvPr>
        </p:nvSpPr>
        <p:spPr>
          <a:xfrm>
            <a:off x="457200" y="1066800"/>
            <a:ext cx="8229600" cy="5334000"/>
          </a:xfrm>
        </p:spPr>
        <p:txBody>
          <a:bodyPr>
            <a:normAutofit/>
          </a:bodyPr>
          <a:lstStyle/>
          <a:p>
            <a:pPr marL="0" indent="280988">
              <a:buNone/>
            </a:pPr>
            <a:r>
              <a:rPr lang="en-US" baseline="30000" dirty="0" smtClean="0"/>
              <a:t>17</a:t>
            </a:r>
            <a:r>
              <a:rPr lang="en-US" dirty="0" smtClean="0"/>
              <a:t> Brethren</a:t>
            </a:r>
            <a:r>
              <a:rPr lang="en-US" dirty="0"/>
              <a:t>, </a:t>
            </a:r>
            <a:r>
              <a:rPr lang="en-US" dirty="0">
                <a:solidFill>
                  <a:srgbClr val="FFFF00"/>
                </a:solidFill>
              </a:rPr>
              <a:t>join in following my </a:t>
            </a:r>
            <a:r>
              <a:rPr lang="en-US" dirty="0" smtClean="0">
                <a:solidFill>
                  <a:srgbClr val="FFFF00"/>
                </a:solidFill>
              </a:rPr>
              <a:t>                   example</a:t>
            </a:r>
            <a:r>
              <a:rPr lang="en-US" dirty="0"/>
              <a:t>, and note those who so walk, </a:t>
            </a:r>
            <a:r>
              <a:rPr lang="en-US" dirty="0" smtClean="0"/>
              <a:t>               as </a:t>
            </a:r>
            <a:r>
              <a:rPr lang="en-US" dirty="0"/>
              <a:t>you have us for a </a:t>
            </a:r>
            <a:r>
              <a:rPr lang="en-US" dirty="0" smtClean="0"/>
              <a:t>pattern…</a:t>
            </a:r>
          </a:p>
          <a:p>
            <a:pPr marL="0" indent="280988">
              <a:buNone/>
            </a:pPr>
            <a:r>
              <a:rPr lang="en-US" dirty="0" smtClean="0"/>
              <a:t>…</a:t>
            </a:r>
            <a:r>
              <a:rPr lang="en-US" baseline="30000" dirty="0" smtClean="0"/>
              <a:t>20</a:t>
            </a:r>
            <a:r>
              <a:rPr lang="en-US" baseline="30000" dirty="0"/>
              <a:t> </a:t>
            </a:r>
            <a:r>
              <a:rPr lang="en-US" dirty="0">
                <a:solidFill>
                  <a:srgbClr val="FFFF00"/>
                </a:solidFill>
              </a:rPr>
              <a:t>For our citizenship is in heaven</a:t>
            </a:r>
            <a:r>
              <a:rPr lang="en-US" dirty="0"/>
              <a:t>, from which we also eagerly wait for the Savior, the Lord Jesus Christ, </a:t>
            </a:r>
            <a:r>
              <a:rPr lang="en-US" baseline="30000" dirty="0"/>
              <a:t>21 </a:t>
            </a:r>
            <a:r>
              <a:rPr lang="en-US" dirty="0"/>
              <a:t>who will transform our lowly body that it may be conformed to His glorious body, according to the working by which He is able even to subdue all things to Himself.</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1 Peter 2:11-12</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t>Beloved, I beg </a:t>
            </a:r>
            <a:r>
              <a:rPr lang="en-US" i="1" dirty="0"/>
              <a:t>you</a:t>
            </a:r>
            <a:r>
              <a:rPr lang="en-US" dirty="0"/>
              <a:t> </a:t>
            </a:r>
            <a:r>
              <a:rPr lang="en-US" dirty="0">
                <a:solidFill>
                  <a:srgbClr val="FFFF00"/>
                </a:solidFill>
              </a:rPr>
              <a:t>as sojourners and </a:t>
            </a:r>
            <a:r>
              <a:rPr lang="en-US" dirty="0" smtClean="0">
                <a:solidFill>
                  <a:srgbClr val="FFFF00"/>
                </a:solidFill>
              </a:rPr>
              <a:t>                pilgrims</a:t>
            </a:r>
            <a:r>
              <a:rPr lang="en-US" dirty="0">
                <a:solidFill>
                  <a:srgbClr val="FFFF00"/>
                </a:solidFill>
              </a:rPr>
              <a:t>, abstain from fleshly lusts </a:t>
            </a:r>
            <a:r>
              <a:rPr lang="en-US" dirty="0" smtClean="0">
                <a:solidFill>
                  <a:srgbClr val="FFFF00"/>
                </a:solidFill>
              </a:rPr>
              <a:t>                     which </a:t>
            </a:r>
            <a:r>
              <a:rPr lang="en-US" dirty="0">
                <a:solidFill>
                  <a:srgbClr val="FFFF00"/>
                </a:solidFill>
              </a:rPr>
              <a:t>war against the soul</a:t>
            </a:r>
            <a:r>
              <a:rPr lang="en-US" dirty="0"/>
              <a:t>, </a:t>
            </a:r>
            <a:r>
              <a:rPr lang="en-US" baseline="30000" dirty="0"/>
              <a:t>12 </a:t>
            </a:r>
            <a:r>
              <a:rPr lang="en-US" dirty="0"/>
              <a:t>having your conduct honorable among the Gentiles, that when they speak against you as evildoers, they may, by </a:t>
            </a:r>
            <a:r>
              <a:rPr lang="en-US" i="1" dirty="0"/>
              <a:t>your</a:t>
            </a:r>
            <a:r>
              <a:rPr lang="en-US" dirty="0"/>
              <a:t> good works which they observe, glorify God in </a:t>
            </a:r>
            <a:r>
              <a:rPr lang="en-US" dirty="0" smtClean="0"/>
              <a:t>the day </a:t>
            </a:r>
            <a:r>
              <a:rPr lang="en-US" dirty="0"/>
              <a:t>of visitation.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What Can the Righteous Do?</a:t>
            </a:r>
            <a:endParaRPr lang="en-US" dirty="0"/>
          </a:p>
        </p:txBody>
      </p:sp>
      <p:sp>
        <p:nvSpPr>
          <p:cNvPr id="3" name="Content Placeholder 2"/>
          <p:cNvSpPr>
            <a:spLocks noGrp="1"/>
          </p:cNvSpPr>
          <p:nvPr>
            <p:ph idx="1"/>
          </p:nvPr>
        </p:nvSpPr>
        <p:spPr>
          <a:xfrm>
            <a:off x="304800" y="990600"/>
            <a:ext cx="8534400" cy="5715000"/>
          </a:xfrm>
        </p:spPr>
        <p:txBody>
          <a:bodyPr>
            <a:normAutofit lnSpcReduction="10000"/>
          </a:bodyPr>
          <a:lstStyle/>
          <a:p>
            <a:r>
              <a:rPr lang="en-US" b="1" dirty="0" smtClean="0"/>
              <a:t>Continue to keep faith in God</a:t>
            </a:r>
            <a:r>
              <a:rPr lang="en-US" b="1" dirty="0" smtClean="0">
                <a:solidFill>
                  <a:srgbClr val="FFFF00"/>
                </a:solidFill>
              </a:rPr>
              <a:t>                      </a:t>
            </a:r>
            <a:r>
              <a:rPr lang="en-US" dirty="0" smtClean="0">
                <a:solidFill>
                  <a:srgbClr val="FFFF00"/>
                </a:solidFill>
              </a:rPr>
              <a:t>(Matthew 6:13; Romans 8:37-39)</a:t>
            </a:r>
          </a:p>
          <a:p>
            <a:r>
              <a:rPr lang="en-US" b="1" dirty="0" smtClean="0"/>
              <a:t>Continue to pray </a:t>
            </a:r>
            <a:r>
              <a:rPr lang="en-US" dirty="0" smtClean="0">
                <a:solidFill>
                  <a:srgbClr val="FFFF00"/>
                </a:solidFill>
              </a:rPr>
              <a:t>(Acts 4:24,29-30)</a:t>
            </a:r>
          </a:p>
          <a:p>
            <a:r>
              <a:rPr lang="en-US" b="1" dirty="0" smtClean="0"/>
              <a:t>Be careful not to be consumed by anger    </a:t>
            </a:r>
            <a:r>
              <a:rPr lang="en-US" dirty="0" smtClean="0">
                <a:solidFill>
                  <a:srgbClr val="FFFF00"/>
                </a:solidFill>
              </a:rPr>
              <a:t>(Psalm 37:1; Ecclesiastes 7:9; Romans 12:18-19)</a:t>
            </a:r>
          </a:p>
          <a:p>
            <a:r>
              <a:rPr lang="en-US" b="1" dirty="0" smtClean="0"/>
              <a:t>Overcome evil with good                               </a:t>
            </a:r>
            <a:r>
              <a:rPr lang="en-US" dirty="0" smtClean="0">
                <a:solidFill>
                  <a:srgbClr val="FFFF00"/>
                </a:solidFill>
              </a:rPr>
              <a:t>(Romans 12:17,20-21; 1 Peter 2:21-23)</a:t>
            </a:r>
          </a:p>
          <a:p>
            <a:r>
              <a:rPr lang="en-US" b="1" dirty="0" smtClean="0"/>
              <a:t>Remember they are living for heaven </a:t>
            </a:r>
            <a:r>
              <a:rPr lang="en-US" dirty="0" smtClean="0">
                <a:solidFill>
                  <a:srgbClr val="FFFF00"/>
                </a:solidFill>
              </a:rPr>
              <a:t>(Philippians 3:17, 20-21; 1 Peter 2:11-12)</a:t>
            </a:r>
          </a:p>
          <a:p>
            <a:r>
              <a:rPr lang="en-US" b="1" dirty="0" smtClean="0"/>
              <a:t>Obey God rather than men                                    </a:t>
            </a:r>
            <a:r>
              <a:rPr lang="en-US" dirty="0" smtClean="0">
                <a:solidFill>
                  <a:srgbClr val="FFFF00"/>
                </a:solidFill>
              </a:rPr>
              <a:t>(1 Peter 2:13-17; Acts 5:27-30)</a:t>
            </a:r>
          </a:p>
        </p:txBody>
      </p:sp>
    </p:spTree>
    <p:extLst>
      <p:ext uri="{BB962C8B-B14F-4D97-AF65-F5344CB8AC3E}">
        <p14:creationId xmlns:p14="http://schemas.microsoft.com/office/powerpoint/2010/main" val="607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David’s Travails of Life</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Goliath and the Philistines (1 Samuel 17)</a:t>
            </a:r>
          </a:p>
          <a:p>
            <a:r>
              <a:rPr lang="en-US" dirty="0" smtClean="0"/>
              <a:t>A paranoid King Saul (1 Samuel 18-23)</a:t>
            </a:r>
          </a:p>
          <a:p>
            <a:r>
              <a:rPr lang="en-US" dirty="0" smtClean="0"/>
              <a:t>His conflict with the Amalekites (1 Samuel 30)</a:t>
            </a:r>
          </a:p>
          <a:p>
            <a:r>
              <a:rPr lang="en-US" dirty="0" smtClean="0"/>
              <a:t>The civil war at his anointing (2 Samuel 2-4)</a:t>
            </a:r>
          </a:p>
          <a:p>
            <a:r>
              <a:rPr lang="en-US" dirty="0" smtClean="0"/>
              <a:t>Battles while reigning as King (2 Samuel 8)</a:t>
            </a:r>
          </a:p>
          <a:p>
            <a:r>
              <a:rPr lang="en-US" dirty="0" smtClean="0"/>
              <a:t>Treachery of his son Absalom (2 Samuel 15)</a:t>
            </a:r>
          </a:p>
          <a:p>
            <a:r>
              <a:rPr lang="en-US" dirty="0" smtClean="0"/>
              <a:t>David had reason to ask, </a:t>
            </a:r>
            <a:r>
              <a:rPr lang="en-US" i="1" dirty="0" smtClean="0">
                <a:solidFill>
                  <a:srgbClr val="FFFF00"/>
                </a:solidFill>
              </a:rPr>
              <a:t>“What can the righteous do?”</a:t>
            </a:r>
            <a:r>
              <a:rPr lang="en-US" dirty="0" smtClean="0">
                <a:solidFill>
                  <a:srgbClr val="FFFF00"/>
                </a:solidFill>
              </a:rPr>
              <a:t> </a:t>
            </a:r>
            <a:r>
              <a:rPr lang="en-US" dirty="0" smtClean="0"/>
              <a:t>(Psalm 11:3)</a:t>
            </a:r>
            <a:endParaRPr lang="en-US" dirty="0"/>
          </a:p>
        </p:txBody>
      </p:sp>
    </p:spTree>
    <p:extLst>
      <p:ext uri="{BB962C8B-B14F-4D97-AF65-F5344CB8AC3E}">
        <p14:creationId xmlns:p14="http://schemas.microsoft.com/office/powerpoint/2010/main" val="393563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1 Peter 2:13-17</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marL="0" indent="280988">
              <a:buNone/>
            </a:pPr>
            <a:r>
              <a:rPr lang="en-US" dirty="0"/>
              <a:t>Therefore submit yourselves </a:t>
            </a:r>
            <a:r>
              <a:rPr lang="en-US" dirty="0">
                <a:solidFill>
                  <a:srgbClr val="FFFF00"/>
                </a:solidFill>
              </a:rPr>
              <a:t>to every ordinance of man for the Lord’s sake</a:t>
            </a:r>
            <a:r>
              <a:rPr lang="en-US" dirty="0"/>
              <a:t>, </a:t>
            </a:r>
            <a:r>
              <a:rPr lang="en-US" dirty="0" smtClean="0"/>
              <a:t>          whether </a:t>
            </a:r>
            <a:r>
              <a:rPr lang="en-US" dirty="0"/>
              <a:t>to the king as supreme, </a:t>
            </a:r>
            <a:r>
              <a:rPr lang="en-US" baseline="30000" dirty="0"/>
              <a:t>14 </a:t>
            </a:r>
            <a:r>
              <a:rPr lang="en-US" dirty="0"/>
              <a:t>or to governors, as to those who are sent by him for the punishment of evildoers and </a:t>
            </a:r>
            <a:r>
              <a:rPr lang="en-US" i="1" dirty="0"/>
              <a:t>for the</a:t>
            </a:r>
            <a:r>
              <a:rPr lang="en-US" dirty="0"/>
              <a:t> praise of those who do good. </a:t>
            </a:r>
            <a:r>
              <a:rPr lang="en-US" baseline="30000" dirty="0"/>
              <a:t>15 </a:t>
            </a:r>
            <a:r>
              <a:rPr lang="en-US" dirty="0"/>
              <a:t>For </a:t>
            </a:r>
            <a:r>
              <a:rPr lang="en-US" dirty="0">
                <a:solidFill>
                  <a:srgbClr val="FFFF00"/>
                </a:solidFill>
              </a:rPr>
              <a:t>this is the will of God</a:t>
            </a:r>
            <a:r>
              <a:rPr lang="en-US" dirty="0"/>
              <a:t>, that by doing good you may put to silence the ignorance of foolish men— </a:t>
            </a:r>
            <a:r>
              <a:rPr lang="en-US" baseline="30000" dirty="0"/>
              <a:t>16 </a:t>
            </a:r>
            <a:r>
              <a:rPr lang="en-US" dirty="0"/>
              <a:t>as free, yet not using liberty as a cloak for vice, but as bondservants of God. </a:t>
            </a:r>
            <a:r>
              <a:rPr lang="en-US" baseline="30000" dirty="0"/>
              <a:t>17 </a:t>
            </a:r>
            <a:r>
              <a:rPr lang="en-US" dirty="0"/>
              <a:t>Honor all </a:t>
            </a:r>
            <a:r>
              <a:rPr lang="en-US" i="1" dirty="0"/>
              <a:t>people.</a:t>
            </a:r>
            <a:r>
              <a:rPr lang="en-US" dirty="0"/>
              <a:t> Love the brotherhood. Fear God. </a:t>
            </a:r>
            <a:r>
              <a:rPr lang="en-US" dirty="0">
                <a:solidFill>
                  <a:srgbClr val="FFFF00"/>
                </a:solidFill>
              </a:rPr>
              <a:t>Honor the king</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Acts 5:27-30 (exception)</a:t>
            </a:r>
            <a:endParaRPr lang="en-US" dirty="0"/>
          </a:p>
        </p:txBody>
      </p:sp>
      <p:sp>
        <p:nvSpPr>
          <p:cNvPr id="3" name="Content Placeholder 2"/>
          <p:cNvSpPr>
            <a:spLocks noGrp="1"/>
          </p:cNvSpPr>
          <p:nvPr>
            <p:ph idx="1"/>
          </p:nvPr>
        </p:nvSpPr>
        <p:spPr>
          <a:xfrm>
            <a:off x="457200" y="1066800"/>
            <a:ext cx="8229600" cy="5334000"/>
          </a:xfrm>
        </p:spPr>
        <p:txBody>
          <a:bodyPr>
            <a:normAutofit fontScale="92500"/>
          </a:bodyPr>
          <a:lstStyle/>
          <a:p>
            <a:pPr marL="0" indent="228600">
              <a:buNone/>
            </a:pPr>
            <a:r>
              <a:rPr lang="en-US" dirty="0"/>
              <a:t>Then the captain went with the </a:t>
            </a:r>
            <a:r>
              <a:rPr lang="en-US" dirty="0" smtClean="0"/>
              <a:t>                     officers </a:t>
            </a:r>
            <a:r>
              <a:rPr lang="en-US" dirty="0"/>
              <a:t>and brought them without </a:t>
            </a:r>
            <a:r>
              <a:rPr lang="en-US" dirty="0" smtClean="0"/>
              <a:t>                       violence</a:t>
            </a:r>
            <a:r>
              <a:rPr lang="en-US" dirty="0"/>
              <a:t>, for they feared the people, lest they should be stoned. </a:t>
            </a:r>
            <a:r>
              <a:rPr lang="en-US" baseline="30000" dirty="0"/>
              <a:t>27 </a:t>
            </a:r>
            <a:r>
              <a:rPr lang="en-US" dirty="0"/>
              <a:t>And when they had brought them, they set </a:t>
            </a:r>
            <a:r>
              <a:rPr lang="en-US" i="1" dirty="0"/>
              <a:t>them</a:t>
            </a:r>
            <a:r>
              <a:rPr lang="en-US" dirty="0"/>
              <a:t> before the council. And the high priest asked them, </a:t>
            </a:r>
            <a:r>
              <a:rPr lang="en-US" baseline="30000" dirty="0"/>
              <a:t>28 </a:t>
            </a:r>
            <a:r>
              <a:rPr lang="en-US" dirty="0"/>
              <a:t>saying, “</a:t>
            </a:r>
            <a:r>
              <a:rPr lang="en-US" dirty="0">
                <a:solidFill>
                  <a:srgbClr val="FFFF00"/>
                </a:solidFill>
              </a:rPr>
              <a:t>Did we not strictly command you not to teach in this name</a:t>
            </a:r>
            <a:r>
              <a:rPr lang="en-US" dirty="0"/>
              <a:t>? And look, you have filled Jerusalem with your doctrine, and intend to bring this Man’s blood on us</a:t>
            </a:r>
            <a:r>
              <a:rPr lang="en-US" dirty="0" smtClean="0"/>
              <a:t>!” </a:t>
            </a:r>
            <a:r>
              <a:rPr lang="en-US" baseline="30000" dirty="0" smtClean="0"/>
              <a:t>29</a:t>
            </a:r>
            <a:r>
              <a:rPr lang="en-US" baseline="30000" dirty="0"/>
              <a:t> </a:t>
            </a:r>
            <a:r>
              <a:rPr lang="en-US" dirty="0">
                <a:solidFill>
                  <a:srgbClr val="FFFF00"/>
                </a:solidFill>
              </a:rPr>
              <a:t>But Peter and the </a:t>
            </a:r>
            <a:r>
              <a:rPr lang="en-US" i="1" dirty="0">
                <a:solidFill>
                  <a:srgbClr val="FFFF00"/>
                </a:solidFill>
              </a:rPr>
              <a:t>other</a:t>
            </a:r>
            <a:r>
              <a:rPr lang="en-US" dirty="0">
                <a:solidFill>
                  <a:srgbClr val="FFFF00"/>
                </a:solidFill>
              </a:rPr>
              <a:t> apostles answered and said: “We ought to obey God rather than men</a:t>
            </a:r>
            <a:r>
              <a:rPr lang="en-US" dirty="0" smtClean="0">
                <a:solidFill>
                  <a:srgbClr val="FFFF00"/>
                </a:solidFill>
              </a:rPr>
              <a:t>.”</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19200"/>
          </a:xfrm>
        </p:spPr>
        <p:txBody>
          <a:bodyPr>
            <a:normAutofit/>
          </a:bodyPr>
          <a:lstStyle/>
          <a:p>
            <a:pPr algn="l"/>
            <a:r>
              <a:rPr lang="en-US" sz="4800" dirty="0" smtClean="0"/>
              <a:t>Conclusion</a:t>
            </a:r>
            <a:endParaRPr lang="en-US" sz="4800" dirty="0"/>
          </a:p>
        </p:txBody>
      </p:sp>
      <p:sp>
        <p:nvSpPr>
          <p:cNvPr id="3" name="Subtitle 2"/>
          <p:cNvSpPr>
            <a:spLocks noGrp="1"/>
          </p:cNvSpPr>
          <p:nvPr>
            <p:ph type="subTitle" idx="1"/>
          </p:nvPr>
        </p:nvSpPr>
        <p:spPr>
          <a:xfrm>
            <a:off x="838200" y="1524000"/>
            <a:ext cx="7467600" cy="5105400"/>
          </a:xfrm>
        </p:spPr>
        <p:txBody>
          <a:bodyPr>
            <a:normAutofit/>
          </a:bodyPr>
          <a:lstStyle/>
          <a:p>
            <a:pPr indent="339725" algn="l"/>
            <a:r>
              <a:rPr lang="en-US" sz="3600" dirty="0"/>
              <a:t>Your faith will be tested by the promotion of sin by a faithless, godless society. Stand upon the ground of truth and stand up for Christ. </a:t>
            </a:r>
            <a:endParaRPr lang="en-US" sz="3600" dirty="0" smtClean="0"/>
          </a:p>
          <a:p>
            <a:pPr indent="339725" algn="l"/>
            <a:endParaRPr lang="en-US" sz="1200" dirty="0" smtClean="0"/>
          </a:p>
          <a:p>
            <a:pPr indent="339725" algn="l"/>
            <a:r>
              <a:rPr lang="en-US" sz="3600" i="1" dirty="0">
                <a:solidFill>
                  <a:srgbClr val="FFFF00"/>
                </a:solidFill>
              </a:rPr>
              <a:t>“Watch, stand fast in the faith, be brave, be strong. </a:t>
            </a:r>
            <a:r>
              <a:rPr lang="en-US" sz="3600" i="1" baseline="30000" dirty="0">
                <a:solidFill>
                  <a:srgbClr val="FFFF00"/>
                </a:solidFill>
              </a:rPr>
              <a:t> </a:t>
            </a:r>
            <a:r>
              <a:rPr lang="en-US" sz="3600" i="1" dirty="0">
                <a:solidFill>
                  <a:srgbClr val="FFFF00"/>
                </a:solidFill>
              </a:rPr>
              <a:t>Let all that you do be done with love</a:t>
            </a:r>
            <a:r>
              <a:rPr lang="en-US" sz="3600" i="1" dirty="0" smtClean="0">
                <a:solidFill>
                  <a:srgbClr val="FFFF00"/>
                </a:solidFill>
              </a:rPr>
              <a:t>.”</a:t>
            </a:r>
          </a:p>
          <a:p>
            <a:pPr indent="339725" algn="r"/>
            <a:r>
              <a:rPr lang="en-US" dirty="0" smtClean="0"/>
              <a:t>(</a:t>
            </a:r>
            <a:r>
              <a:rPr lang="en-US" dirty="0"/>
              <a:t>1 </a:t>
            </a:r>
            <a:r>
              <a:rPr lang="en-US" dirty="0" smtClean="0"/>
              <a:t>Corinthians </a:t>
            </a:r>
            <a:r>
              <a:rPr lang="en-US" dirty="0"/>
              <a:t>16:13-14</a:t>
            </a:r>
            <a:r>
              <a:rPr lang="en-US" dirty="0" smtClean="0"/>
              <a:t>)</a:t>
            </a:r>
            <a:endParaRPr lang="en-US" dirty="0" smtClean="0">
              <a:solidFill>
                <a:srgbClr val="FFFF00"/>
              </a:solidFill>
            </a:endParaRPr>
          </a:p>
        </p:txBody>
      </p:sp>
    </p:spTree>
    <p:extLst>
      <p:ext uri="{BB962C8B-B14F-4D97-AF65-F5344CB8AC3E}">
        <p14:creationId xmlns:p14="http://schemas.microsoft.com/office/powerpoint/2010/main" val="1222965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Trust in the Lord</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David determined to put his trust in the Lord (Psalm 11:1)</a:t>
            </a:r>
          </a:p>
          <a:p>
            <a:r>
              <a:rPr lang="en-US" dirty="0" smtClean="0"/>
              <a:t>Because God rules from heaven (4)</a:t>
            </a:r>
          </a:p>
          <a:p>
            <a:r>
              <a:rPr lang="en-US" dirty="0" smtClean="0"/>
              <a:t>Because God sees and examines mankind (4)</a:t>
            </a:r>
          </a:p>
          <a:p>
            <a:r>
              <a:rPr lang="en-US" dirty="0" smtClean="0"/>
              <a:t>Because God hates and punishes wickedness (5-6)</a:t>
            </a:r>
          </a:p>
          <a:p>
            <a:r>
              <a:rPr lang="en-US" dirty="0" smtClean="0"/>
              <a:t>Because God loves and upholds righteousness (7)</a:t>
            </a:r>
            <a:endParaRPr lang="en-US" dirty="0"/>
          </a:p>
        </p:txBody>
      </p:sp>
    </p:spTree>
    <p:extLst>
      <p:ext uri="{BB962C8B-B14F-4D97-AF65-F5344CB8AC3E}">
        <p14:creationId xmlns:p14="http://schemas.microsoft.com/office/powerpoint/2010/main" val="1777248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What Can the Righteous Do?</a:t>
            </a:r>
            <a:endParaRPr lang="en-US" dirty="0"/>
          </a:p>
        </p:txBody>
      </p:sp>
      <p:sp>
        <p:nvSpPr>
          <p:cNvPr id="3" name="Content Placeholder 2"/>
          <p:cNvSpPr>
            <a:spLocks noGrp="1"/>
          </p:cNvSpPr>
          <p:nvPr>
            <p:ph idx="1"/>
          </p:nvPr>
        </p:nvSpPr>
        <p:spPr>
          <a:xfrm>
            <a:off x="304800" y="990600"/>
            <a:ext cx="8534400" cy="990600"/>
          </a:xfrm>
        </p:spPr>
        <p:txBody>
          <a:bodyPr>
            <a:normAutofit lnSpcReduction="10000"/>
          </a:bodyPr>
          <a:lstStyle/>
          <a:p>
            <a:r>
              <a:rPr lang="en-US" b="1" dirty="0" smtClean="0"/>
              <a:t>Continue to keep faith in God</a:t>
            </a:r>
            <a:r>
              <a:rPr lang="en-US" b="1" dirty="0" smtClean="0">
                <a:solidFill>
                  <a:srgbClr val="FFFF00"/>
                </a:solidFill>
              </a:rPr>
              <a:t>                      </a:t>
            </a:r>
            <a:r>
              <a:rPr lang="en-US" dirty="0" smtClean="0">
                <a:solidFill>
                  <a:srgbClr val="FFFF00"/>
                </a:solidFill>
              </a:rPr>
              <a:t>(Matthew 6:13; Romans 8:37-39)</a:t>
            </a:r>
          </a:p>
        </p:txBody>
      </p:sp>
    </p:spTree>
    <p:extLst>
      <p:ext uri="{BB962C8B-B14F-4D97-AF65-F5344CB8AC3E}">
        <p14:creationId xmlns:p14="http://schemas.microsoft.com/office/powerpoint/2010/main" val="208947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Matthew 6:13</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t>And do not lead us into temptation,</a:t>
            </a:r>
            <a:br>
              <a:rPr lang="en-US" dirty="0"/>
            </a:br>
            <a:r>
              <a:rPr lang="en-US" dirty="0">
                <a:solidFill>
                  <a:srgbClr val="FFFF00"/>
                </a:solidFill>
              </a:rPr>
              <a:t>But deliver us from the evil one.</a:t>
            </a:r>
            <a:br>
              <a:rPr lang="en-US" dirty="0">
                <a:solidFill>
                  <a:srgbClr val="FFFF00"/>
                </a:solidFill>
              </a:rPr>
            </a:br>
            <a:r>
              <a:rPr lang="en-US" dirty="0">
                <a:solidFill>
                  <a:srgbClr val="FFFF00"/>
                </a:solidFill>
              </a:rPr>
              <a:t>For Yours is the kingdom and the power and the glory forever</a:t>
            </a:r>
            <a:r>
              <a:rPr lang="en-US" dirty="0"/>
              <a:t>. </a:t>
            </a:r>
            <a:r>
              <a:rPr lang="en-US" dirty="0" smtClean="0"/>
              <a:t>Amen.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1876402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Romans 8:37-39</a:t>
            </a:r>
            <a:endParaRPr lang="en-US" dirty="0"/>
          </a:p>
        </p:txBody>
      </p:sp>
      <p:sp>
        <p:nvSpPr>
          <p:cNvPr id="3" name="Content Placeholder 2"/>
          <p:cNvSpPr>
            <a:spLocks noGrp="1"/>
          </p:cNvSpPr>
          <p:nvPr>
            <p:ph idx="1"/>
          </p:nvPr>
        </p:nvSpPr>
        <p:spPr>
          <a:xfrm>
            <a:off x="457200" y="1066800"/>
            <a:ext cx="8229600" cy="5334000"/>
          </a:xfrm>
        </p:spPr>
        <p:txBody>
          <a:bodyPr/>
          <a:lstStyle/>
          <a:p>
            <a:pPr marL="0" indent="280988">
              <a:buNone/>
            </a:pPr>
            <a:r>
              <a:rPr lang="en-US" dirty="0"/>
              <a:t>Yet in all these things we are </a:t>
            </a:r>
            <a:r>
              <a:rPr lang="en-US" dirty="0" smtClean="0"/>
              <a:t>                           more </a:t>
            </a:r>
            <a:r>
              <a:rPr lang="en-US" dirty="0"/>
              <a:t>than conquerors through Him </a:t>
            </a:r>
            <a:r>
              <a:rPr lang="en-US" dirty="0" smtClean="0"/>
              <a:t>                    who </a:t>
            </a:r>
            <a:r>
              <a:rPr lang="en-US" dirty="0"/>
              <a:t>loved us. </a:t>
            </a:r>
            <a:r>
              <a:rPr lang="en-US" baseline="30000" dirty="0"/>
              <a:t>38 </a:t>
            </a:r>
            <a:r>
              <a:rPr lang="en-US" dirty="0"/>
              <a:t>For I am persuaded that neither death nor life, nor angels nor principalities nor powers, nor things present nor things to come, </a:t>
            </a:r>
            <a:r>
              <a:rPr lang="en-US" baseline="30000" dirty="0"/>
              <a:t>39 </a:t>
            </a:r>
            <a:r>
              <a:rPr lang="en-US" dirty="0"/>
              <a:t>nor height nor depth, nor any other created thing, </a:t>
            </a:r>
            <a:r>
              <a:rPr lang="en-US" dirty="0">
                <a:solidFill>
                  <a:srgbClr val="FFFF00"/>
                </a:solidFill>
              </a:rPr>
              <a:t>shall be able to separate us from the love of God which is in Christ Jesus our Lord</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What Can the Righteous Do?</a:t>
            </a:r>
            <a:endParaRPr lang="en-US" dirty="0"/>
          </a:p>
        </p:txBody>
      </p:sp>
      <p:sp>
        <p:nvSpPr>
          <p:cNvPr id="3" name="Content Placeholder 2"/>
          <p:cNvSpPr>
            <a:spLocks noGrp="1"/>
          </p:cNvSpPr>
          <p:nvPr>
            <p:ph idx="1"/>
          </p:nvPr>
        </p:nvSpPr>
        <p:spPr>
          <a:xfrm>
            <a:off x="304800" y="990600"/>
            <a:ext cx="8534400" cy="1600200"/>
          </a:xfrm>
        </p:spPr>
        <p:txBody>
          <a:bodyPr>
            <a:normAutofit lnSpcReduction="10000"/>
          </a:bodyPr>
          <a:lstStyle/>
          <a:p>
            <a:r>
              <a:rPr lang="en-US" b="1" dirty="0" smtClean="0"/>
              <a:t>Continue to keep faith in God</a:t>
            </a:r>
            <a:r>
              <a:rPr lang="en-US" b="1" dirty="0" smtClean="0">
                <a:solidFill>
                  <a:srgbClr val="FFFF00"/>
                </a:solidFill>
              </a:rPr>
              <a:t>                      </a:t>
            </a:r>
            <a:r>
              <a:rPr lang="en-US" dirty="0" smtClean="0">
                <a:solidFill>
                  <a:srgbClr val="FFFF00"/>
                </a:solidFill>
              </a:rPr>
              <a:t>(Matthew 6:13; Romans 8:37-39)</a:t>
            </a:r>
          </a:p>
          <a:p>
            <a:r>
              <a:rPr lang="en-US" b="1" dirty="0" smtClean="0"/>
              <a:t>Continue to pray </a:t>
            </a:r>
            <a:r>
              <a:rPr lang="en-US" dirty="0" smtClean="0">
                <a:solidFill>
                  <a:srgbClr val="FFFF00"/>
                </a:solidFill>
              </a:rPr>
              <a:t>(Acts 4:24,29-30)</a:t>
            </a:r>
          </a:p>
        </p:txBody>
      </p:sp>
    </p:spTree>
    <p:extLst>
      <p:ext uri="{BB962C8B-B14F-4D97-AF65-F5344CB8AC3E}">
        <p14:creationId xmlns:p14="http://schemas.microsoft.com/office/powerpoint/2010/main" val="607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Acts 4:24, 29-30</a:t>
            </a:r>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marL="0" indent="280988">
              <a:buNone/>
            </a:pPr>
            <a:r>
              <a:rPr lang="en-US" baseline="30000" dirty="0" smtClean="0"/>
              <a:t>24</a:t>
            </a:r>
            <a:r>
              <a:rPr lang="en-US" dirty="0" smtClean="0"/>
              <a:t> So </a:t>
            </a:r>
            <a:r>
              <a:rPr lang="en-US" dirty="0"/>
              <a:t>when they heard that, </a:t>
            </a:r>
            <a:r>
              <a:rPr lang="en-US" dirty="0" smtClean="0"/>
              <a:t>they                     </a:t>
            </a:r>
            <a:r>
              <a:rPr lang="en-US" dirty="0"/>
              <a:t>raised their voice to God with one </a:t>
            </a:r>
            <a:r>
              <a:rPr lang="en-US" dirty="0" smtClean="0"/>
              <a:t>                    accord </a:t>
            </a:r>
            <a:r>
              <a:rPr lang="en-US" dirty="0"/>
              <a:t>and said: “Lord, You </a:t>
            </a:r>
            <a:r>
              <a:rPr lang="en-US" i="1" dirty="0"/>
              <a:t>are</a:t>
            </a:r>
            <a:r>
              <a:rPr lang="en-US" dirty="0"/>
              <a:t> God, who made heaven and earth and the sea, and all that is in </a:t>
            </a:r>
            <a:r>
              <a:rPr lang="en-US" dirty="0" smtClean="0"/>
              <a:t>them…</a:t>
            </a:r>
          </a:p>
          <a:p>
            <a:pPr marL="0" indent="280988">
              <a:buNone/>
            </a:pPr>
            <a:r>
              <a:rPr lang="en-US" dirty="0" smtClean="0"/>
              <a:t>…</a:t>
            </a:r>
            <a:r>
              <a:rPr lang="en-US" baseline="30000" dirty="0"/>
              <a:t>29 </a:t>
            </a:r>
            <a:r>
              <a:rPr lang="en-US" dirty="0"/>
              <a:t>Now, Lord, look on their threats, and grant to Your servants that with all boldness they may speak Your word, </a:t>
            </a:r>
            <a:r>
              <a:rPr lang="en-US" baseline="30000" dirty="0"/>
              <a:t>30 </a:t>
            </a:r>
            <a:r>
              <a:rPr lang="en-US" dirty="0"/>
              <a:t>by stretching out Your hand to heal, and that signs and wonders may be done through the name of Your holy Servant Jesus.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228600"/>
            <a:ext cx="1397000" cy="1392579"/>
          </a:xfrm>
          <a:prstGeom prst="rect">
            <a:avLst/>
          </a:prstGeom>
          <a:ln w="38100">
            <a:solidFill>
              <a:srgbClr val="193A16"/>
            </a:solidFill>
          </a:ln>
        </p:spPr>
      </p:pic>
    </p:spTree>
    <p:extLst>
      <p:ext uri="{BB962C8B-B14F-4D97-AF65-F5344CB8AC3E}">
        <p14:creationId xmlns:p14="http://schemas.microsoft.com/office/powerpoint/2010/main" val="2467511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What Can the Righteous Do?</a:t>
            </a:r>
            <a:endParaRPr lang="en-US" dirty="0"/>
          </a:p>
        </p:txBody>
      </p:sp>
      <p:sp>
        <p:nvSpPr>
          <p:cNvPr id="3" name="Content Placeholder 2"/>
          <p:cNvSpPr>
            <a:spLocks noGrp="1"/>
          </p:cNvSpPr>
          <p:nvPr>
            <p:ph idx="1"/>
          </p:nvPr>
        </p:nvSpPr>
        <p:spPr>
          <a:xfrm>
            <a:off x="304800" y="990600"/>
            <a:ext cx="8534400" cy="2667000"/>
          </a:xfrm>
        </p:spPr>
        <p:txBody>
          <a:bodyPr>
            <a:normAutofit lnSpcReduction="10000"/>
          </a:bodyPr>
          <a:lstStyle/>
          <a:p>
            <a:r>
              <a:rPr lang="en-US" b="1" dirty="0" smtClean="0"/>
              <a:t>Continue to keep faith in God</a:t>
            </a:r>
            <a:r>
              <a:rPr lang="en-US" b="1" dirty="0" smtClean="0">
                <a:solidFill>
                  <a:srgbClr val="FFFF00"/>
                </a:solidFill>
              </a:rPr>
              <a:t>                      </a:t>
            </a:r>
            <a:r>
              <a:rPr lang="en-US" dirty="0" smtClean="0">
                <a:solidFill>
                  <a:srgbClr val="FFFF00"/>
                </a:solidFill>
              </a:rPr>
              <a:t>(Matthew 6:13; Romans 8:37-39)</a:t>
            </a:r>
          </a:p>
          <a:p>
            <a:r>
              <a:rPr lang="en-US" b="1" dirty="0" smtClean="0"/>
              <a:t>Continue to pray </a:t>
            </a:r>
            <a:r>
              <a:rPr lang="en-US" dirty="0" smtClean="0">
                <a:solidFill>
                  <a:srgbClr val="FFFF00"/>
                </a:solidFill>
              </a:rPr>
              <a:t>(Acts 4:24,29-30)</a:t>
            </a:r>
          </a:p>
          <a:p>
            <a:r>
              <a:rPr lang="en-US" b="1" dirty="0" smtClean="0"/>
              <a:t>Be careful not to be consumed by anger    </a:t>
            </a:r>
            <a:r>
              <a:rPr lang="en-US" dirty="0" smtClean="0">
                <a:solidFill>
                  <a:srgbClr val="FFFF00"/>
                </a:solidFill>
              </a:rPr>
              <a:t>(Psalm 37:1; Ecclesiastes 7:9; Romans 12:18-19)</a:t>
            </a:r>
          </a:p>
        </p:txBody>
      </p:sp>
    </p:spTree>
    <p:extLst>
      <p:ext uri="{BB962C8B-B14F-4D97-AF65-F5344CB8AC3E}">
        <p14:creationId xmlns:p14="http://schemas.microsoft.com/office/powerpoint/2010/main" val="607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799</Words>
  <Application>Microsoft Office PowerPoint</Application>
  <PresentationFormat>On-screen Show (4:3)</PresentationFormat>
  <Paragraphs>84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What Can the Righteous Do?</vt:lpstr>
      <vt:lpstr>David’s Travails of Life</vt:lpstr>
      <vt:lpstr>Trust in the Lord</vt:lpstr>
      <vt:lpstr>What Can the Righteous Do?</vt:lpstr>
      <vt:lpstr>Matthew 6:13</vt:lpstr>
      <vt:lpstr>Romans 8:37-39</vt:lpstr>
      <vt:lpstr>What Can the Righteous Do?</vt:lpstr>
      <vt:lpstr>Acts 4:24, 29-30</vt:lpstr>
      <vt:lpstr>What Can the Righteous Do?</vt:lpstr>
      <vt:lpstr>Psalm 37:1-2</vt:lpstr>
      <vt:lpstr>Ecclesiastes 7:9</vt:lpstr>
      <vt:lpstr>Romans 12:18-19</vt:lpstr>
      <vt:lpstr>What Can the Righteous Do?</vt:lpstr>
      <vt:lpstr>Romans 12:17, 20-21</vt:lpstr>
      <vt:lpstr>1 Peter 2:21-23</vt:lpstr>
      <vt:lpstr>What Can the Righteous Do?</vt:lpstr>
      <vt:lpstr>Philippians 3:17, 20-21</vt:lpstr>
      <vt:lpstr>1 Peter 2:11-12</vt:lpstr>
      <vt:lpstr>What Can the Righteous Do?</vt:lpstr>
      <vt:lpstr>1 Peter 2:13-17</vt:lpstr>
      <vt:lpstr>Acts 5:27-30 (exception)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the Righteous Do?</dc:title>
  <dc:creator>Stan</dc:creator>
  <cp:lastModifiedBy>Stan</cp:lastModifiedBy>
  <cp:revision>16</cp:revision>
  <cp:lastPrinted>2013-06-29T21:49:29Z</cp:lastPrinted>
  <dcterms:created xsi:type="dcterms:W3CDTF">2013-06-29T15:22:46Z</dcterms:created>
  <dcterms:modified xsi:type="dcterms:W3CDTF">2013-08-06T18:15:27Z</dcterms:modified>
</cp:coreProperties>
</file>